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7242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AI-Generated Coastal Protection Strategies: Innovating Against Rising Seas</a:t>
            </a:r>
            <a:endParaRPr lang="en-US" sz="4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74790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Conclusion: Harnessing AI and Nature to Secure Our Coasts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4128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fusion of AI with nature-based and engineered solutions offers a transformative path to safeguard vulnerable coastlines from the escalating threats of climate change.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9851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Investing in AI-driven coastal protection today can prevent billions in future storm damage, preserve livelihoods, and protect invaluable ecosystems.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3290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Together, technology and nature can turn the tide against climate threats. The time to act is now.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2066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Coastal Crisis: Rising Seas and Intensifying Storms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9185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coastlines are facing an unprecedented crisis. Rising sea levels and increasingly intense storms threaten communities, economies, and ecosystems worldwide.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37280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2300, sea levels could rise from 0.3m to as much as 16m, threatening over 600 million coastal residents globally (Kumar et al., 2023).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17790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Coastal erosion impacts nearly 25% of global beaches; extreme storms have doubled in frequency since the mid-20th century (PNAS Nexus, 2025).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98301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Traditional hard defenses like seawalls are proving costly, inflexible, and unsustainable under current climate change pressures.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812" y="790813"/>
            <a:ext cx="13068776" cy="1394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Nature-Based AI Innovations: The Sand Engine Paradigm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80812" y="2720578"/>
            <a:ext cx="6262211" cy="1070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Sand Engine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 the Netherlands exemplifies how large-scale, nature-based solutions can effectively protect coastlines.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80812" y="3992166"/>
            <a:ext cx="6262211" cy="1070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Sand Motor (South Holland, Netherlands, 2011) involved shaping 21.5 million m³ of sand to harness natural forces for decades-long coastal protection.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0812" y="5141000"/>
            <a:ext cx="6262211" cy="1070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models simulate sediment redistribution and wave energy dissipation, optimizing design for longevity and cost-efficiency (Kumar et al., 2023).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80812" y="6289834"/>
            <a:ext cx="6262211" cy="1070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Result: 95% of the sand was retained after 4 years, significantly reducing maintenance needs and supporting local biodiversity and carbon sequestration.</a:t>
            </a: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4997" y="2770823"/>
            <a:ext cx="4015859" cy="223099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4446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Architected Artificial Reefs: Wave Energy Dissipation Meets Marine Habitat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655814"/>
            <a:ext cx="4196358" cy="3129201"/>
          </a:xfrm>
          <a:prstGeom prst="roundRect">
            <a:avLst>
              <a:gd name="adj" fmla="val 4675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3625334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331565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5761" y="3485793"/>
            <a:ext cx="272177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4222790"/>
            <a:ext cx="32846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Wave Energy Reduction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4713208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MIT's modular reef design uses porous cement "voxels" to break &gt;95% of incoming wave energy, reducing wave height from 6m to under 1m (Chu, 2024).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3655814"/>
            <a:ext cx="4196358" cy="3129201"/>
          </a:xfrm>
          <a:prstGeom prst="roundRect">
            <a:avLst>
              <a:gd name="adj" fmla="val 4675"/>
            </a:avLst>
          </a:prstGeom>
          <a:solidFill>
            <a:srgbClr val="FFFFFF"/>
          </a:solidFill>
          <a:ln/>
        </p:spPr>
      </p:sp>
      <p:sp>
        <p:nvSpPr>
          <p:cNvPr id="10" name="Shape 7"/>
          <p:cNvSpPr/>
          <p:nvPr/>
        </p:nvSpPr>
        <p:spPr>
          <a:xfrm>
            <a:off x="5216962" y="3625334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1" name="Shape 8"/>
          <p:cNvSpPr/>
          <p:nvPr/>
        </p:nvSpPr>
        <p:spPr>
          <a:xfrm>
            <a:off x="6974860" y="331565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933" y="3485793"/>
            <a:ext cx="272177" cy="34016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74256" y="4222790"/>
            <a:ext cx="28722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AI-Optimized Design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5474256" y="4713208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AI-driven hydrodynamic modeling optimizes reef geometry for maximum storm energy absorption and ecological compatibility.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640133" y="3655814"/>
            <a:ext cx="4196358" cy="3129201"/>
          </a:xfrm>
          <a:prstGeom prst="roundRect">
            <a:avLst>
              <a:gd name="adj" fmla="val 4675"/>
            </a:avLst>
          </a:prstGeom>
          <a:solidFill>
            <a:srgbClr val="FFFFFF"/>
          </a:solidFill>
          <a:ln/>
        </p:spPr>
      </p:sp>
      <p:sp>
        <p:nvSpPr>
          <p:cNvPr id="16" name="Shape 12"/>
          <p:cNvSpPr/>
          <p:nvPr/>
        </p:nvSpPr>
        <p:spPr>
          <a:xfrm>
            <a:off x="9640133" y="3625334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7" name="Shape 13"/>
          <p:cNvSpPr/>
          <p:nvPr/>
        </p:nvSpPr>
        <p:spPr>
          <a:xfrm>
            <a:off x="11398032" y="331565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2105" y="3485793"/>
            <a:ext cx="272177" cy="340162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97427" y="4222790"/>
            <a:ext cx="30085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Ecological Integration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9897427" y="4713208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Pilot projects in Massachusetts aim to protect cold-water coasts with scalable, transportable reef walls costing ~$6M per mile, fostering new marine habitats.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9837" y="471249"/>
            <a:ext cx="13430726" cy="1071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Hybrid Vegetation-Seawall Systems: AI-Optimized Green-Gray Defenses</a:t>
            </a:r>
            <a:endParaRPr lang="en-US" sz="3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9837" y="1992154"/>
            <a:ext cx="5147786" cy="514778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99837" y="7332702"/>
            <a:ext cx="6506289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7531894" y="1953578"/>
            <a:ext cx="6506289" cy="548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Combining natural ecosystems with engineered structures offers a synergistic approach to coastal protection, enhanced by AI.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7531894" y="2655927"/>
            <a:ext cx="6506289" cy="8222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Salt marsh vegetation combined with seawalls significantly reduces wave overtopping and storm surge impacts, enhancing overall resilience (Ayyub, 2025).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7531894" y="3538061"/>
            <a:ext cx="6506289" cy="548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AI-based probabilistic frameworks optimize vegetation density, width, and seawall height for the most cost-effective flood mitigation.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7531894" y="4146113"/>
            <a:ext cx="6506289" cy="8222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Case studies in the Netherlands demonstrate how these hybrid systems lead to lowered levee heights and reduced maintenance costs while boosting vital ecosystem services.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2474952"/>
            <a:ext cx="4919305" cy="327957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687229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AI-Driven Wave Farm Designs: Harnessing Wave Energy for Coastal Protection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386250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Beyond just energy generation, wave farms can become a dynamic line of defense for vulnerable coastlines.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280190" y="484346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Artificial Neural Networks (ANN) model Wave Energy Converter (WEC) farms to effectively reduce beach erosion, as demonstrated at Playa Granada, Spain (Rodriguez-Delgado et al.).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280190" y="601146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ANN optimizes the wave farm layout and positioning, maximizing dry beach area preservation even under severe erosion conditions.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280190" y="681656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Hybrid wave farms offer a flexible, renewable-energy-integrated coastal defense approach, turning a threat into a resource.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8424" y="572333"/>
            <a:ext cx="13173551" cy="1300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Bio-Inspired Wave Breakers: Nature’s Design Meets Computational Fluid Dynamics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1040606" y="2419231"/>
            <a:ext cx="7388781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"By mimicking nature's ingenious designs, we can create solutions that are both effective and environmentally harmonious."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28424" y="2419231"/>
            <a:ext cx="22860" cy="665798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5" name="Text 3"/>
          <p:cNvSpPr/>
          <p:nvPr/>
        </p:nvSpPr>
        <p:spPr>
          <a:xfrm>
            <a:off x="728424" y="3319105"/>
            <a:ext cx="7700963" cy="998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Inspired by structures like the unique nest of the </a:t>
            </a:r>
            <a:pPr algn="l" indent="0" marL="0">
              <a:lnSpc>
                <a:spcPts val="2600"/>
              </a:lnSpc>
              <a:buNone/>
            </a:pPr>
            <a:r>
              <a:rPr lang="en-US" sz="160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Torquigener albomaculosus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pufferfish, biomimetic wave breakers are being developed to reduce swell erosion without causing downstream damage (AnthonyE.J., 2023).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8424" y="4505087"/>
            <a:ext cx="7700963" cy="998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Computational Fluid Dynamics (CFD) simulations guide the design parameters to minimize erosion while protecting large coastal stretches, offering soft, reversible solutions that complement AI-optimized hard and hybrid defenses.</a:t>
            </a:r>
            <a:endParaRPr lang="en-US" sz="16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44689" y="2419231"/>
            <a:ext cx="4964787" cy="496478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8944689" y="7618095"/>
            <a:ext cx="4964787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5683" y="554355"/>
            <a:ext cx="13219033" cy="1260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Challenges and Lessons from Global Coastal Protection Efforts</a:t>
            </a:r>
            <a:endParaRPr lang="en-US" sz="3950" dirty="0"/>
          </a:p>
        </p:txBody>
      </p:sp>
      <p:sp>
        <p:nvSpPr>
          <p:cNvPr id="3" name="Shape 1"/>
          <p:cNvSpPr/>
          <p:nvPr/>
        </p:nvSpPr>
        <p:spPr>
          <a:xfrm>
            <a:off x="705683" y="2217658"/>
            <a:ext cx="6508671" cy="2628067"/>
          </a:xfrm>
          <a:prstGeom prst="roundRect">
            <a:avLst>
              <a:gd name="adj" fmla="val 322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14876" y="2426851"/>
            <a:ext cx="604837" cy="604838"/>
          </a:xfrm>
          <a:prstGeom prst="roundRect">
            <a:avLst>
              <a:gd name="adj" fmla="val 15116611"/>
            </a:avLst>
          </a:prstGeom>
          <a:solidFill>
            <a:srgbClr val="4950BC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1207" y="2559129"/>
            <a:ext cx="272177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14876" y="3233261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Static Defenses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14876" y="3669268"/>
            <a:ext cx="6090285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Traditional hard defenses struggle to adapt to dynamic climate scenarios, requiring constant and costly modifications.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415927" y="2217658"/>
            <a:ext cx="6508790" cy="2628067"/>
          </a:xfrm>
          <a:prstGeom prst="roundRect">
            <a:avLst>
              <a:gd name="adj" fmla="val 322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25120" y="2426851"/>
            <a:ext cx="604837" cy="604838"/>
          </a:xfrm>
          <a:prstGeom prst="roundRect">
            <a:avLst>
              <a:gd name="adj" fmla="val 15116611"/>
            </a:avLst>
          </a:prstGeom>
          <a:solidFill>
            <a:srgbClr val="4950BC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2559129"/>
            <a:ext cx="272177" cy="34016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25120" y="3233261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Complex Balance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7625120" y="3669268"/>
            <a:ext cx="6090404" cy="967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Balancing effective protection with environmental and socioeconomic impacts remains a complex challenge (Williams et al., 2025).</a:t>
            </a:r>
            <a:endParaRPr lang="en-US" sz="1550" dirty="0"/>
          </a:p>
        </p:txBody>
      </p:sp>
      <p:sp>
        <p:nvSpPr>
          <p:cNvPr id="13" name="Shape 9"/>
          <p:cNvSpPr/>
          <p:nvPr/>
        </p:nvSpPr>
        <p:spPr>
          <a:xfrm>
            <a:off x="705683" y="5047298"/>
            <a:ext cx="6508671" cy="2628067"/>
          </a:xfrm>
          <a:prstGeom prst="roundRect">
            <a:avLst>
              <a:gd name="adj" fmla="val 322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14876" y="5256490"/>
            <a:ext cx="604837" cy="604838"/>
          </a:xfrm>
          <a:prstGeom prst="roundRect">
            <a:avLst>
              <a:gd name="adj" fmla="val 15116611"/>
            </a:avLst>
          </a:prstGeom>
          <a:solidFill>
            <a:srgbClr val="4950BC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207" y="5388769"/>
            <a:ext cx="272177" cy="34016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14876" y="6062901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AI's Role</a:t>
            </a:r>
            <a:endParaRPr lang="en-US" sz="1950" dirty="0"/>
          </a:p>
        </p:txBody>
      </p:sp>
      <p:sp>
        <p:nvSpPr>
          <p:cNvPr id="17" name="Text 12"/>
          <p:cNvSpPr/>
          <p:nvPr/>
        </p:nvSpPr>
        <p:spPr>
          <a:xfrm>
            <a:off x="914876" y="6498908"/>
            <a:ext cx="6090285" cy="967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enables integrated, adaptive management by simulating multiple scenarios and optimizing multi-objective trade-offs for superior outcomes.</a:t>
            </a:r>
            <a:endParaRPr lang="en-US" sz="1550" dirty="0"/>
          </a:p>
        </p:txBody>
      </p:sp>
      <p:sp>
        <p:nvSpPr>
          <p:cNvPr id="18" name="Shape 13"/>
          <p:cNvSpPr/>
          <p:nvPr/>
        </p:nvSpPr>
        <p:spPr>
          <a:xfrm>
            <a:off x="7415927" y="5047298"/>
            <a:ext cx="6508790" cy="2628067"/>
          </a:xfrm>
          <a:prstGeom prst="roundRect">
            <a:avLst>
              <a:gd name="adj" fmla="val 322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25120" y="5256490"/>
            <a:ext cx="604837" cy="604838"/>
          </a:xfrm>
          <a:prstGeom prst="roundRect">
            <a:avLst>
              <a:gd name="adj" fmla="val 15116611"/>
            </a:avLst>
          </a:prstGeom>
          <a:solidFill>
            <a:srgbClr val="4950BC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450" y="5388769"/>
            <a:ext cx="272177" cy="34016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25120" y="6062901"/>
            <a:ext cx="3099792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Stakeholder Engagement</a:t>
            </a:r>
            <a:endParaRPr lang="en-US" sz="1950" dirty="0"/>
          </a:p>
        </p:txBody>
      </p:sp>
      <p:sp>
        <p:nvSpPr>
          <p:cNvPr id="22" name="Text 16"/>
          <p:cNvSpPr/>
          <p:nvPr/>
        </p:nvSpPr>
        <p:spPr>
          <a:xfrm>
            <a:off x="7625120" y="6498908"/>
            <a:ext cx="6090404" cy="967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Collaborative stakeholder engagement is critical for developing sustainable, scalable coastal resilience solutions that benefit everyone.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211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 Outlook: AI as a Catalyst for Coastal Resilience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330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is not just a tool; it's a transformative force that will reshape our approach to coastal protection.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9135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integration accelerates the design, testing, and deployment of innovative coastal defenses, significantly reducing costs and environmental footprints.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9645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Emerging technologies enable the creation of modular, scalable, and multifunctional structures that simultaneously protect communities and ecosystems.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80155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vision is for AI-powered coastal protection to become a cornerstone of global climate adaptation strategies, safeguarding vulnerable regions worldwide.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2025-08-31T20:37:19Z</dcterms:created>
  <dcterms:modified xsi:type="dcterms:W3CDTF">2025-08-31T20:37:19Z</dcterms:modified>
</cp:coreProperties>
</file>